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3" r:id="rId4"/>
    <p:sldId id="265" r:id="rId5"/>
    <p:sldId id="267" r:id="rId6"/>
    <p:sldId id="268" r:id="rId7"/>
    <p:sldId id="269" r:id="rId8"/>
    <p:sldId id="270" r:id="rId9"/>
    <p:sldId id="277" r:id="rId10"/>
    <p:sldId id="280" r:id="rId11"/>
    <p:sldId id="279" r:id="rId12"/>
    <p:sldId id="271" r:id="rId13"/>
    <p:sldId id="278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72" r:id="rId28"/>
    <p:sldId id="273" r:id="rId29"/>
    <p:sldId id="274" r:id="rId30"/>
    <p:sldId id="275" r:id="rId31"/>
    <p:sldId id="295" r:id="rId32"/>
    <p:sldId id="276" r:id="rId33"/>
    <p:sldId id="296" r:id="rId34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533" autoAdjust="0"/>
  </p:normalViewPr>
  <p:slideViewPr>
    <p:cSldViewPr>
      <p:cViewPr varScale="1">
        <p:scale>
          <a:sx n="72" d="100"/>
          <a:sy n="72" d="100"/>
        </p:scale>
        <p:origin x="132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6EB3B-188C-4BAA-BB2B-75EE68410A72}" type="datetimeFigureOut">
              <a:rPr lang="es-CO" smtClean="0"/>
              <a:t>25/04/2016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FBDF-24CF-4EA3-B495-5E792047850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596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6EB3B-188C-4BAA-BB2B-75EE68410A72}" type="datetimeFigureOut">
              <a:rPr lang="es-CO" smtClean="0"/>
              <a:t>25/04/2016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FBDF-24CF-4EA3-B495-5E792047850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7873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6EB3B-188C-4BAA-BB2B-75EE68410A72}" type="datetimeFigureOut">
              <a:rPr lang="es-CO" smtClean="0"/>
              <a:t>25/04/2016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FBDF-24CF-4EA3-B495-5E792047850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5671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6EB3B-188C-4BAA-BB2B-75EE68410A72}" type="datetimeFigureOut">
              <a:rPr lang="es-CO" smtClean="0"/>
              <a:t>25/04/2016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FBDF-24CF-4EA3-B495-5E792047850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22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6EB3B-188C-4BAA-BB2B-75EE68410A72}" type="datetimeFigureOut">
              <a:rPr lang="es-CO" smtClean="0"/>
              <a:t>25/04/2016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FBDF-24CF-4EA3-B495-5E792047850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1334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6EB3B-188C-4BAA-BB2B-75EE68410A72}" type="datetimeFigureOut">
              <a:rPr lang="es-CO" smtClean="0"/>
              <a:t>25/04/2016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FBDF-24CF-4EA3-B495-5E792047850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3174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6EB3B-188C-4BAA-BB2B-75EE68410A72}" type="datetimeFigureOut">
              <a:rPr lang="es-CO" smtClean="0"/>
              <a:t>25/04/2016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FBDF-24CF-4EA3-B495-5E792047850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6749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6EB3B-188C-4BAA-BB2B-75EE68410A72}" type="datetimeFigureOut">
              <a:rPr lang="es-CO" smtClean="0"/>
              <a:t>25/04/2016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FBDF-24CF-4EA3-B495-5E792047850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1305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6EB3B-188C-4BAA-BB2B-75EE68410A72}" type="datetimeFigureOut">
              <a:rPr lang="es-CO" smtClean="0"/>
              <a:t>25/04/2016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FBDF-24CF-4EA3-B495-5E792047850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168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6EB3B-188C-4BAA-BB2B-75EE68410A72}" type="datetimeFigureOut">
              <a:rPr lang="es-CO" smtClean="0"/>
              <a:t>25/04/2016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FBDF-24CF-4EA3-B495-5E792047850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936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6EB3B-188C-4BAA-BB2B-75EE68410A72}" type="datetimeFigureOut">
              <a:rPr lang="es-CO" smtClean="0"/>
              <a:t>25/04/2016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CFBDF-24CF-4EA3-B495-5E792047850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922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6EB3B-188C-4BAA-BB2B-75EE68410A72}" type="datetimeFigureOut">
              <a:rPr lang="es-CO" smtClean="0"/>
              <a:t>25/04/2016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CFBDF-24CF-4EA3-B495-5E792047850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129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85" y="1484784"/>
            <a:ext cx="5004048" cy="1143000"/>
          </a:xfrm>
        </p:spPr>
        <p:txBody>
          <a:bodyPr>
            <a:noAutofit/>
          </a:bodyPr>
          <a:lstStyle/>
          <a:p>
            <a:r>
              <a:rPr lang="es-CO" sz="8000" dirty="0" smtClean="0">
                <a:solidFill>
                  <a:srgbClr val="002060"/>
                </a:solidFill>
              </a:rPr>
              <a:t>DATAFISH</a:t>
            </a:r>
            <a:endParaRPr lang="es-CO" sz="8000" dirty="0">
              <a:solidFill>
                <a:srgbClr val="00206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5184"/>
            <a:ext cx="9144000" cy="1772816"/>
          </a:xfrm>
          <a:prstGeom prst="rect">
            <a:avLst/>
          </a:prstGeom>
        </p:spPr>
      </p:pic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843808" y="3811894"/>
            <a:ext cx="6131024" cy="125273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s-CO" sz="2800" dirty="0" smtClean="0"/>
              <a:t>Luz </a:t>
            </a:r>
            <a:r>
              <a:rPr lang="es-CO" sz="2800" dirty="0" err="1" smtClean="0"/>
              <a:t>Ayda</a:t>
            </a:r>
            <a:r>
              <a:rPr lang="es-CO" sz="2800" dirty="0" smtClean="0"/>
              <a:t> </a:t>
            </a:r>
            <a:r>
              <a:rPr lang="es-CO" sz="2800" dirty="0" smtClean="0"/>
              <a:t>Lozano L</a:t>
            </a:r>
            <a:endParaRPr lang="es-CO" sz="2800" dirty="0" smtClean="0"/>
          </a:p>
          <a:p>
            <a:pPr marL="0" indent="0" algn="r">
              <a:buNone/>
            </a:pPr>
            <a:r>
              <a:rPr lang="es-CO" sz="2800" dirty="0" smtClean="0"/>
              <a:t>Germán Benavides C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9970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>
                <a:solidFill>
                  <a:schemeClr val="bg1"/>
                </a:solidFill>
              </a:rPr>
              <a:t>Operation</a:t>
            </a:r>
            <a:r>
              <a:rPr lang="es-CO" dirty="0" smtClean="0">
                <a:solidFill>
                  <a:schemeClr val="bg1"/>
                </a:solidFill>
              </a:rPr>
              <a:t>: </a:t>
            </a:r>
            <a:r>
              <a:rPr lang="es-CO" dirty="0" err="1" smtClean="0">
                <a:solidFill>
                  <a:schemeClr val="bg1"/>
                </a:solidFill>
              </a:rPr>
              <a:t>Only</a:t>
            </a:r>
            <a:r>
              <a:rPr lang="es-CO" dirty="0" smtClean="0">
                <a:solidFill>
                  <a:schemeClr val="bg1"/>
                </a:solidFill>
              </a:rPr>
              <a:t> 3 </a:t>
            </a:r>
            <a:r>
              <a:rPr lang="es-CO" dirty="0" err="1" smtClean="0">
                <a:solidFill>
                  <a:schemeClr val="bg1"/>
                </a:solidFill>
              </a:rPr>
              <a:t>step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57200" y="2132856"/>
            <a:ext cx="7787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sz="2800" dirty="0" smtClean="0">
                <a:solidFill>
                  <a:schemeClr val="bg1"/>
                </a:solidFill>
              </a:rPr>
              <a:t>Neural Network Training (</a:t>
            </a:r>
            <a:r>
              <a:rPr lang="es-CO" sz="2800" dirty="0" err="1" smtClean="0">
                <a:solidFill>
                  <a:schemeClr val="bg1"/>
                </a:solidFill>
              </a:rPr>
              <a:t>only</a:t>
            </a:r>
            <a:r>
              <a:rPr lang="es-CO" sz="2800" dirty="0" smtClean="0">
                <a:solidFill>
                  <a:schemeClr val="bg1"/>
                </a:solidFill>
              </a:rPr>
              <a:t> once)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Image capture </a:t>
            </a:r>
            <a:r>
              <a:rPr lang="en-US" sz="2800" dirty="0" smtClean="0">
                <a:solidFill>
                  <a:schemeClr val="bg1"/>
                </a:solidFill>
              </a:rPr>
              <a:t>(from data set or </a:t>
            </a:r>
            <a:r>
              <a:rPr lang="en-US" sz="2800" dirty="0">
                <a:solidFill>
                  <a:schemeClr val="bg1"/>
                </a:solidFill>
              </a:rPr>
              <a:t>still </a:t>
            </a:r>
            <a:r>
              <a:rPr lang="en-US" sz="2800" dirty="0" smtClean="0">
                <a:solidFill>
                  <a:schemeClr val="bg1"/>
                </a:solidFill>
              </a:rPr>
              <a:t>camera)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 err="1">
                <a:solidFill>
                  <a:schemeClr val="bg1"/>
                </a:solidFill>
              </a:rPr>
              <a:t>Identification</a:t>
            </a:r>
            <a:r>
              <a:rPr lang="es-ES" sz="2800" dirty="0">
                <a:solidFill>
                  <a:schemeClr val="bg1"/>
                </a:solidFill>
              </a:rPr>
              <a:t> of </a:t>
            </a:r>
            <a:r>
              <a:rPr lang="es-ES" sz="2800" dirty="0" err="1">
                <a:solidFill>
                  <a:schemeClr val="bg1"/>
                </a:solidFill>
              </a:rPr>
              <a:t>fish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specie</a:t>
            </a:r>
            <a:r>
              <a:rPr lang="es-ES" sz="2800" dirty="0" smtClean="0">
                <a:solidFill>
                  <a:schemeClr val="bg1"/>
                </a:solidFill>
              </a:rPr>
              <a:t> (</a:t>
            </a:r>
            <a:r>
              <a:rPr lang="es-ES" sz="2800" dirty="0" err="1" smtClean="0">
                <a:solidFill>
                  <a:schemeClr val="bg1"/>
                </a:solidFill>
              </a:rPr>
              <a:t>automated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system</a:t>
            </a:r>
            <a:r>
              <a:rPr lang="es-ES" sz="2400" dirty="0" smtClean="0">
                <a:solidFill>
                  <a:schemeClr val="bg1"/>
                </a:solidFill>
              </a:rPr>
              <a:t>)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16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solidFill>
                  <a:schemeClr val="bg1"/>
                </a:solidFill>
              </a:rPr>
              <a:t>1. Neural Network </a:t>
            </a:r>
            <a:r>
              <a:rPr lang="es-CO" dirty="0" err="1" smtClean="0">
                <a:solidFill>
                  <a:schemeClr val="bg1"/>
                </a:solidFill>
              </a:rPr>
              <a:t>Trainning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1268760"/>
            <a:ext cx="69532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8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06028" y="33620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2. </a:t>
            </a:r>
            <a:r>
              <a:rPr lang="es-ES" dirty="0" err="1" smtClean="0">
                <a:solidFill>
                  <a:schemeClr val="bg1"/>
                </a:solidFill>
              </a:rPr>
              <a:t>Image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capture: </a:t>
            </a:r>
            <a:r>
              <a:rPr lang="es-ES" dirty="0" err="1">
                <a:solidFill>
                  <a:schemeClr val="bg1"/>
                </a:solidFill>
              </a:rPr>
              <a:t>from</a:t>
            </a:r>
            <a:r>
              <a:rPr lang="es-ES" dirty="0">
                <a:solidFill>
                  <a:schemeClr val="bg1"/>
                </a:solidFill>
              </a:rPr>
              <a:t> data set</a:t>
            </a:r>
            <a:br>
              <a:rPr lang="es-ES" dirty="0">
                <a:solidFill>
                  <a:schemeClr val="bg1"/>
                </a:solidFill>
              </a:rPr>
            </a:b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30" y="1936135"/>
            <a:ext cx="6627677" cy="386536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40" y="1124744"/>
            <a:ext cx="8019904" cy="46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6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779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2. </a:t>
            </a:r>
            <a:r>
              <a:rPr lang="es-ES" dirty="0" err="1" smtClean="0">
                <a:solidFill>
                  <a:schemeClr val="bg1"/>
                </a:solidFill>
              </a:rPr>
              <a:t>Or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Image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capture: </a:t>
            </a:r>
            <a:r>
              <a:rPr lang="es-ES" dirty="0" err="1">
                <a:solidFill>
                  <a:schemeClr val="bg1"/>
                </a:solidFill>
              </a:rPr>
              <a:t>from</a:t>
            </a:r>
            <a:r>
              <a:rPr lang="es-ES" dirty="0">
                <a:solidFill>
                  <a:schemeClr val="bg1"/>
                </a:solidFill>
              </a:rPr>
              <a:t> camera (in real time)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437216"/>
            <a:ext cx="6368182" cy="47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779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chemeClr val="bg1"/>
                </a:solidFill>
              </a:rPr>
              <a:t>3</a:t>
            </a:r>
            <a:r>
              <a:rPr lang="es-ES" dirty="0" smtClean="0">
                <a:solidFill>
                  <a:schemeClr val="bg1"/>
                </a:solidFill>
              </a:rPr>
              <a:t>. </a:t>
            </a:r>
            <a:r>
              <a:rPr lang="es-ES" dirty="0" err="1">
                <a:solidFill>
                  <a:schemeClr val="bg1"/>
                </a:solidFill>
              </a:rPr>
              <a:t>Identification</a:t>
            </a:r>
            <a:r>
              <a:rPr lang="es-ES" dirty="0">
                <a:solidFill>
                  <a:schemeClr val="bg1"/>
                </a:solidFill>
              </a:rPr>
              <a:t> of </a:t>
            </a:r>
            <a:r>
              <a:rPr lang="es-ES" dirty="0" err="1">
                <a:solidFill>
                  <a:schemeClr val="bg1"/>
                </a:solidFill>
              </a:rPr>
              <a:t>fish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specie</a:t>
            </a:r>
            <a:r>
              <a:rPr lang="es-ES" dirty="0" smtClean="0">
                <a:solidFill>
                  <a:schemeClr val="bg1"/>
                </a:solidFill>
              </a:rPr>
              <a:t> (</a:t>
            </a:r>
            <a:r>
              <a:rPr lang="es-ES" dirty="0" err="1" smtClean="0">
                <a:solidFill>
                  <a:schemeClr val="bg1"/>
                </a:solidFill>
              </a:rPr>
              <a:t>only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push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Identify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Botton</a:t>
            </a:r>
            <a:r>
              <a:rPr lang="es-ES" dirty="0" smtClean="0">
                <a:solidFill>
                  <a:schemeClr val="bg1"/>
                </a:solidFill>
              </a:rPr>
              <a:t>) 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220964"/>
            <a:ext cx="6192688" cy="467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5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77964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That’s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it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220964"/>
            <a:ext cx="5822429" cy="366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6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77964"/>
            <a:ext cx="8229600" cy="1334812"/>
          </a:xfrm>
        </p:spPr>
        <p:txBody>
          <a:bodyPr>
            <a:norm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Some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results</a:t>
            </a:r>
            <a:r>
              <a:rPr lang="es-ES" dirty="0" smtClean="0">
                <a:solidFill>
                  <a:schemeClr val="bg1"/>
                </a:solidFill>
              </a:rPr>
              <a:t>:     </a:t>
            </a:r>
            <a:r>
              <a:rPr lang="es-ES" dirty="0" err="1" smtClean="0">
                <a:solidFill>
                  <a:schemeClr val="bg1"/>
                </a:solidFill>
              </a:rPr>
              <a:t>Catfish</a:t>
            </a:r>
            <a:r>
              <a:rPr lang="es-ES" dirty="0" smtClean="0">
                <a:solidFill>
                  <a:schemeClr val="bg1"/>
                </a:solidFill>
              </a:rPr>
              <a:t>     99.06%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196752"/>
            <a:ext cx="6573342" cy="43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6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77964"/>
            <a:ext cx="8229600" cy="1334812"/>
          </a:xfrm>
        </p:spPr>
        <p:txBody>
          <a:bodyPr>
            <a:norm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Some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results</a:t>
            </a:r>
            <a:r>
              <a:rPr lang="es-ES" dirty="0" smtClean="0">
                <a:solidFill>
                  <a:schemeClr val="bg1"/>
                </a:solidFill>
              </a:rPr>
              <a:t>:     </a:t>
            </a:r>
            <a:r>
              <a:rPr lang="es-ES" dirty="0" err="1" smtClean="0">
                <a:solidFill>
                  <a:schemeClr val="bg1"/>
                </a:solidFill>
              </a:rPr>
              <a:t>Carp</a:t>
            </a:r>
            <a:r>
              <a:rPr lang="es-ES" dirty="0" smtClean="0">
                <a:solidFill>
                  <a:schemeClr val="bg1"/>
                </a:solidFill>
              </a:rPr>
              <a:t>     97.46%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7" y="1238250"/>
            <a:ext cx="65627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6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77964"/>
            <a:ext cx="8229600" cy="1334812"/>
          </a:xfrm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Some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results</a:t>
            </a:r>
            <a:r>
              <a:rPr lang="es-ES" dirty="0" smtClean="0">
                <a:solidFill>
                  <a:schemeClr val="bg1"/>
                </a:solidFill>
              </a:rPr>
              <a:t>:     </a:t>
            </a:r>
            <a:r>
              <a:rPr lang="es-ES" dirty="0" err="1" smtClean="0">
                <a:solidFill>
                  <a:schemeClr val="bg1"/>
                </a:solidFill>
              </a:rPr>
              <a:t>Swordfish</a:t>
            </a:r>
            <a:r>
              <a:rPr lang="es-ES" dirty="0" smtClean="0">
                <a:solidFill>
                  <a:schemeClr val="bg1"/>
                </a:solidFill>
              </a:rPr>
              <a:t>     98.78 %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2" y="1209675"/>
            <a:ext cx="65436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5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77964"/>
            <a:ext cx="8229600" cy="1334812"/>
          </a:xfrm>
        </p:spPr>
        <p:txBody>
          <a:bodyPr>
            <a:norm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Some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results</a:t>
            </a:r>
            <a:r>
              <a:rPr lang="es-ES" dirty="0" smtClean="0">
                <a:solidFill>
                  <a:schemeClr val="bg1"/>
                </a:solidFill>
              </a:rPr>
              <a:t>:     Salmon     95.24 %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1204912"/>
            <a:ext cx="65341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1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1. </a:t>
            </a:r>
            <a:r>
              <a:rPr lang="es-ES" b="1" dirty="0" err="1"/>
              <a:t>Billfish</a:t>
            </a:r>
            <a:r>
              <a:rPr lang="es-ES" b="1" dirty="0"/>
              <a:t> </a:t>
            </a:r>
            <a:r>
              <a:rPr lang="es-ES" b="1" dirty="0" err="1" smtClean="0"/>
              <a:t>Foundation</a:t>
            </a:r>
            <a:r>
              <a:rPr lang="es-ES" b="1" dirty="0" smtClean="0"/>
              <a:t> 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key biological measurements required for fish stock assessment are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Different types of Fish Species Caught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Number of each fish species caught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Length of individual fish within a species</a:t>
            </a:r>
            <a:endParaRPr lang="es-CO" sz="2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3279028"/>
          </a:xfrm>
        </p:spPr>
        <p:txBody>
          <a:bodyPr>
            <a:normAutofit/>
          </a:bodyPr>
          <a:lstStyle/>
          <a:p>
            <a:r>
              <a:rPr lang="es-ES" sz="4800" dirty="0" smtClean="0">
                <a:solidFill>
                  <a:schemeClr val="bg1"/>
                </a:solidFill>
              </a:rPr>
              <a:t>¿</a:t>
            </a:r>
            <a:r>
              <a:rPr lang="es-ES" sz="4800" dirty="0" err="1" smtClean="0">
                <a:solidFill>
                  <a:schemeClr val="bg1"/>
                </a:solidFill>
              </a:rPr>
              <a:t>What</a:t>
            </a:r>
            <a:r>
              <a:rPr lang="es-ES" sz="4800" dirty="0" smtClean="0">
                <a:solidFill>
                  <a:schemeClr val="bg1"/>
                </a:solidFill>
              </a:rPr>
              <a:t> </a:t>
            </a:r>
            <a:r>
              <a:rPr lang="es-ES" sz="4800" dirty="0" err="1" smtClean="0">
                <a:solidFill>
                  <a:schemeClr val="bg1"/>
                </a:solidFill>
              </a:rPr>
              <a:t>happens</a:t>
            </a:r>
            <a:r>
              <a:rPr lang="es-ES" sz="4800" dirty="0" smtClean="0">
                <a:solidFill>
                  <a:schemeClr val="bg1"/>
                </a:solidFill>
              </a:rPr>
              <a:t> </a:t>
            </a:r>
            <a:r>
              <a:rPr lang="es-ES" sz="4800" dirty="0" err="1" smtClean="0">
                <a:solidFill>
                  <a:schemeClr val="bg1"/>
                </a:solidFill>
              </a:rPr>
              <a:t>if</a:t>
            </a:r>
            <a:r>
              <a:rPr lang="es-ES" sz="4800" dirty="0" smtClean="0">
                <a:solidFill>
                  <a:schemeClr val="bg1"/>
                </a:solidFill>
              </a:rPr>
              <a:t> a </a:t>
            </a:r>
            <a:r>
              <a:rPr lang="es-ES" sz="4800" dirty="0" err="1" smtClean="0">
                <a:solidFill>
                  <a:schemeClr val="bg1"/>
                </a:solidFill>
              </a:rPr>
              <a:t>fish</a:t>
            </a:r>
            <a:r>
              <a:rPr lang="es-ES" sz="4800" dirty="0" smtClean="0">
                <a:solidFill>
                  <a:schemeClr val="bg1"/>
                </a:solidFill>
              </a:rPr>
              <a:t> no </a:t>
            </a:r>
            <a:r>
              <a:rPr lang="es-ES" sz="4800" dirty="0" err="1" smtClean="0">
                <a:solidFill>
                  <a:schemeClr val="bg1"/>
                </a:solidFill>
              </a:rPr>
              <a:t>this</a:t>
            </a:r>
            <a:r>
              <a:rPr lang="es-ES" sz="4800" dirty="0" smtClean="0">
                <a:solidFill>
                  <a:schemeClr val="bg1"/>
                </a:solidFill>
              </a:rPr>
              <a:t> in data set?</a:t>
            </a:r>
            <a:endParaRPr lang="es-E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26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77964"/>
            <a:ext cx="8229600" cy="1334812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No </a:t>
            </a:r>
            <a:r>
              <a:rPr lang="es-ES" dirty="0" err="1" smtClean="0">
                <a:solidFill>
                  <a:schemeClr val="bg1"/>
                </a:solidFill>
              </a:rPr>
              <a:t>problem</a:t>
            </a:r>
            <a:r>
              <a:rPr lang="es-ES" dirty="0" smtClean="0">
                <a:solidFill>
                  <a:schemeClr val="bg1"/>
                </a:solidFill>
              </a:rPr>
              <a:t>:     Pargo     98.23 %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05" y="1396211"/>
            <a:ext cx="8476789" cy="41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0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3279028"/>
          </a:xfrm>
        </p:spPr>
        <p:txBody>
          <a:bodyPr>
            <a:normAutofit/>
          </a:bodyPr>
          <a:lstStyle/>
          <a:p>
            <a:r>
              <a:rPr lang="es-ES" sz="4800" dirty="0" smtClean="0">
                <a:solidFill>
                  <a:schemeClr val="bg1"/>
                </a:solidFill>
              </a:rPr>
              <a:t>¿</a:t>
            </a:r>
            <a:r>
              <a:rPr lang="es-ES" sz="4800" dirty="0" err="1" smtClean="0">
                <a:solidFill>
                  <a:schemeClr val="bg1"/>
                </a:solidFill>
              </a:rPr>
              <a:t>What</a:t>
            </a:r>
            <a:r>
              <a:rPr lang="es-ES" sz="4800" dirty="0" smtClean="0">
                <a:solidFill>
                  <a:schemeClr val="bg1"/>
                </a:solidFill>
              </a:rPr>
              <a:t> </a:t>
            </a:r>
            <a:r>
              <a:rPr lang="es-ES" sz="4800" dirty="0" err="1" smtClean="0">
                <a:solidFill>
                  <a:schemeClr val="bg1"/>
                </a:solidFill>
              </a:rPr>
              <a:t>happens</a:t>
            </a:r>
            <a:r>
              <a:rPr lang="es-ES" sz="4800" dirty="0" smtClean="0">
                <a:solidFill>
                  <a:schemeClr val="bg1"/>
                </a:solidFill>
              </a:rPr>
              <a:t> </a:t>
            </a:r>
            <a:r>
              <a:rPr lang="es-ES" sz="4800" dirty="0" err="1" smtClean="0">
                <a:solidFill>
                  <a:schemeClr val="bg1"/>
                </a:solidFill>
              </a:rPr>
              <a:t>if</a:t>
            </a:r>
            <a:r>
              <a:rPr lang="es-ES" sz="4800" dirty="0" smtClean="0">
                <a:solidFill>
                  <a:schemeClr val="bg1"/>
                </a:solidFill>
              </a:rPr>
              <a:t> </a:t>
            </a:r>
            <a:r>
              <a:rPr lang="es-ES" sz="4800" dirty="0" err="1" smtClean="0">
                <a:solidFill>
                  <a:schemeClr val="bg1"/>
                </a:solidFill>
              </a:rPr>
              <a:t>some</a:t>
            </a:r>
            <a:r>
              <a:rPr lang="es-ES" sz="4800" dirty="0" smtClean="0">
                <a:solidFill>
                  <a:schemeClr val="bg1"/>
                </a:solidFill>
              </a:rPr>
              <a:t> </a:t>
            </a:r>
            <a:r>
              <a:rPr lang="es-ES" sz="4800" dirty="0" err="1" smtClean="0">
                <a:solidFill>
                  <a:schemeClr val="bg1"/>
                </a:solidFill>
              </a:rPr>
              <a:t>characteristic</a:t>
            </a:r>
            <a:r>
              <a:rPr lang="es-ES" sz="4800" dirty="0" smtClean="0">
                <a:solidFill>
                  <a:schemeClr val="bg1"/>
                </a:solidFill>
              </a:rPr>
              <a:t> </a:t>
            </a:r>
            <a:r>
              <a:rPr lang="es-ES" sz="4800" dirty="0" err="1" smtClean="0">
                <a:solidFill>
                  <a:schemeClr val="bg1"/>
                </a:solidFill>
              </a:rPr>
              <a:t>change</a:t>
            </a:r>
            <a:r>
              <a:rPr lang="es-ES" sz="4800" dirty="0" smtClean="0">
                <a:solidFill>
                  <a:schemeClr val="bg1"/>
                </a:solidFill>
              </a:rPr>
              <a:t>?</a:t>
            </a:r>
            <a:endParaRPr lang="es-E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91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77964"/>
            <a:ext cx="8229600" cy="1334812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1. Pargo     98.41 %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344551"/>
            <a:ext cx="65722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6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77964"/>
            <a:ext cx="8229600" cy="133481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</a:t>
            </a:r>
            <a:r>
              <a:rPr lang="es-ES" dirty="0" smtClean="0">
                <a:solidFill>
                  <a:schemeClr val="bg1"/>
                </a:solidFill>
              </a:rPr>
              <a:t>. Pargo     96.58 %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980728"/>
            <a:ext cx="65627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9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77964"/>
            <a:ext cx="8229600" cy="1334812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3. Pargo     83.49 %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12" y="1207575"/>
            <a:ext cx="65817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3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77964"/>
            <a:ext cx="8229600" cy="1334812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3.Unrecognizable      </a:t>
            </a:r>
            <a:r>
              <a:rPr lang="es-ES" dirty="0">
                <a:solidFill>
                  <a:schemeClr val="bg1"/>
                </a:solidFill>
              </a:rPr>
              <a:t>?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1201676"/>
            <a:ext cx="65913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1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err="1">
                <a:solidFill>
                  <a:schemeClr val="bg1"/>
                </a:solidFill>
              </a:rPr>
              <a:t>Automated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 smtClean="0">
                <a:solidFill>
                  <a:schemeClr val="bg1"/>
                </a:solidFill>
              </a:rPr>
              <a:t>measurement</a:t>
            </a:r>
            <a:r>
              <a:rPr lang="es-CO" dirty="0" smtClean="0">
                <a:solidFill>
                  <a:schemeClr val="bg1"/>
                </a:solidFill>
              </a:rPr>
              <a:t> :</a:t>
            </a:r>
            <a:r>
              <a:rPr lang="es-CO" dirty="0" err="1" smtClean="0">
                <a:solidFill>
                  <a:schemeClr val="bg1"/>
                </a:solidFill>
              </a:rPr>
              <a:t>Length</a:t>
            </a:r>
            <a:r>
              <a:rPr lang="es-CO" dirty="0" smtClean="0">
                <a:solidFill>
                  <a:schemeClr val="bg1"/>
                </a:solidFill>
              </a:rPr>
              <a:t> </a:t>
            </a:r>
            <a:r>
              <a:rPr lang="es-CO" dirty="0">
                <a:solidFill>
                  <a:schemeClr val="bg1"/>
                </a:solidFill>
              </a:rPr>
              <a:t>of individual </a:t>
            </a:r>
            <a:r>
              <a:rPr lang="es-CO" dirty="0" err="1" smtClean="0">
                <a:solidFill>
                  <a:schemeClr val="bg1"/>
                </a:solidFill>
              </a:rPr>
              <a:t>fish</a:t>
            </a:r>
            <a:r>
              <a:rPr lang="es-CO" dirty="0" smtClean="0">
                <a:solidFill>
                  <a:schemeClr val="bg1"/>
                </a:solidFill>
              </a:rPr>
              <a:t> </a:t>
            </a:r>
            <a:r>
              <a:rPr lang="es-CO" dirty="0" err="1" smtClean="0">
                <a:solidFill>
                  <a:schemeClr val="bg1"/>
                </a:solidFill>
              </a:rPr>
              <a:t>tool</a:t>
            </a:r>
            <a:r>
              <a:rPr lang="es-CO" dirty="0" smtClean="0">
                <a:solidFill>
                  <a:schemeClr val="bg1"/>
                </a:solidFill>
              </a:rPr>
              <a:t>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03786"/>
            <a:ext cx="4472413" cy="3648132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51933" y="2770162"/>
            <a:ext cx="3483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err="1" smtClean="0">
                <a:solidFill>
                  <a:schemeClr val="bg1"/>
                </a:solidFill>
              </a:rPr>
              <a:t>The</a:t>
            </a:r>
            <a:r>
              <a:rPr lang="es-CO" sz="3600" dirty="0" smtClean="0">
                <a:solidFill>
                  <a:schemeClr val="bg1"/>
                </a:solidFill>
              </a:rPr>
              <a:t> </a:t>
            </a:r>
            <a:r>
              <a:rPr lang="es-CO" sz="3600" dirty="0" err="1" smtClean="0">
                <a:solidFill>
                  <a:schemeClr val="bg1"/>
                </a:solidFill>
              </a:rPr>
              <a:t>challen</a:t>
            </a:r>
            <a:r>
              <a:rPr lang="es-CO" sz="3600" dirty="0" err="1" smtClean="0"/>
              <a:t>ge</a:t>
            </a:r>
            <a:r>
              <a:rPr lang="es-CO" sz="3600" dirty="0" smtClean="0"/>
              <a:t> -&gt;</a:t>
            </a:r>
            <a:r>
              <a:rPr lang="es-CO" sz="3600" dirty="0" smtClean="0">
                <a:solidFill>
                  <a:schemeClr val="bg1"/>
                </a:solidFill>
              </a:rPr>
              <a:t> </a:t>
            </a:r>
            <a:endParaRPr lang="es-E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9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err="1" smtClean="0">
                <a:solidFill>
                  <a:schemeClr val="bg1"/>
                </a:solidFill>
              </a:rPr>
              <a:t>Solution</a:t>
            </a:r>
            <a:r>
              <a:rPr lang="es-CO" dirty="0" smtClean="0">
                <a:solidFill>
                  <a:schemeClr val="bg1"/>
                </a:solidFill>
              </a:rPr>
              <a:t>:  Camera </a:t>
            </a:r>
            <a:r>
              <a:rPr lang="es-CO" dirty="0" err="1" smtClean="0">
                <a:solidFill>
                  <a:schemeClr val="bg1"/>
                </a:solidFill>
              </a:rPr>
              <a:t>Calibration</a:t>
            </a:r>
            <a:r>
              <a:rPr lang="es-CO" dirty="0" smtClean="0">
                <a:solidFill>
                  <a:schemeClr val="bg1"/>
                </a:solidFill>
              </a:rPr>
              <a:t/>
            </a:r>
            <a:br>
              <a:rPr lang="es-CO" dirty="0" smtClean="0">
                <a:solidFill>
                  <a:schemeClr val="bg1"/>
                </a:solidFill>
              </a:rPr>
            </a:br>
            <a:r>
              <a:rPr lang="es-CO" dirty="0" smtClean="0">
                <a:solidFill>
                  <a:schemeClr val="bg1"/>
                </a:solidFill>
              </a:rPr>
              <a:t>and </a:t>
            </a:r>
            <a:r>
              <a:rPr lang="es-CO" dirty="0">
                <a:solidFill>
                  <a:schemeClr val="bg1"/>
                </a:solidFill>
              </a:rPr>
              <a:t>Laser Reference </a:t>
            </a:r>
            <a:r>
              <a:rPr lang="es-CO" dirty="0" err="1">
                <a:solidFill>
                  <a:schemeClr val="bg1"/>
                </a:solidFill>
              </a:rPr>
              <a:t>Pattern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091" y="1417638"/>
            <a:ext cx="6383817" cy="34164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4599349"/>
            <a:ext cx="5834406" cy="125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9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err="1" smtClean="0">
                <a:solidFill>
                  <a:schemeClr val="bg1"/>
                </a:solidFill>
              </a:rPr>
              <a:t>Solution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117" y="1117139"/>
            <a:ext cx="4563765" cy="411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1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 smtClean="0"/>
              <a:t>The</a:t>
            </a:r>
            <a:r>
              <a:rPr lang="es-ES" b="1" dirty="0" smtClean="0"/>
              <a:t> target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We need a tool that can enable non-experts to carry out fisheries data collection from measurement to statistic without human intervention and internet access. </a:t>
            </a:r>
            <a:endParaRPr lang="es-CO" sz="2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2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>
                <a:solidFill>
                  <a:schemeClr val="bg1"/>
                </a:solidFill>
              </a:rPr>
              <a:t>Testing</a:t>
            </a:r>
            <a:r>
              <a:rPr lang="es-CO" dirty="0" smtClean="0">
                <a:solidFill>
                  <a:schemeClr val="bg1"/>
                </a:solidFill>
              </a:rPr>
              <a:t> </a:t>
            </a:r>
            <a:r>
              <a:rPr lang="es-CO" dirty="0" err="1" smtClean="0">
                <a:solidFill>
                  <a:schemeClr val="bg1"/>
                </a:solidFill>
              </a:rPr>
              <a:t>the</a:t>
            </a:r>
            <a:r>
              <a:rPr lang="es-CO" dirty="0" smtClean="0">
                <a:solidFill>
                  <a:schemeClr val="bg1"/>
                </a:solidFill>
              </a:rPr>
              <a:t> </a:t>
            </a:r>
            <a:r>
              <a:rPr lang="es-CO" dirty="0" err="1" smtClean="0">
                <a:solidFill>
                  <a:schemeClr val="bg1"/>
                </a:solidFill>
              </a:rPr>
              <a:t>application</a:t>
            </a:r>
            <a:r>
              <a:rPr lang="es-CO" dirty="0" smtClean="0">
                <a:solidFill>
                  <a:schemeClr val="bg1"/>
                </a:solidFill>
              </a:rPr>
              <a:t> in real time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7" y="1114689"/>
            <a:ext cx="55340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4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>
                <a:solidFill>
                  <a:schemeClr val="bg1"/>
                </a:solidFill>
              </a:rPr>
              <a:t>Result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080542"/>
            <a:ext cx="6848475" cy="497205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07504" y="4303028"/>
            <a:ext cx="27204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sz="2800" dirty="0" err="1" smtClean="0"/>
              <a:t>Width</a:t>
            </a:r>
            <a:r>
              <a:rPr lang="es-CO" sz="2800" dirty="0" smtClean="0"/>
              <a:t> and </a:t>
            </a:r>
            <a:r>
              <a:rPr lang="es-CO" sz="2800" dirty="0" err="1" smtClean="0"/>
              <a:t>height</a:t>
            </a:r>
            <a:endParaRPr lang="es-ES" sz="2800" dirty="0"/>
          </a:p>
        </p:txBody>
      </p:sp>
      <p:sp>
        <p:nvSpPr>
          <p:cNvPr id="4" name="Elipse 3"/>
          <p:cNvSpPr/>
          <p:nvPr/>
        </p:nvSpPr>
        <p:spPr>
          <a:xfrm>
            <a:off x="899592" y="4826248"/>
            <a:ext cx="1152128" cy="979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06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>
                <a:solidFill>
                  <a:schemeClr val="bg1"/>
                </a:solidFill>
              </a:rPr>
              <a:t>Conclusions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899592" y="1628800"/>
            <a:ext cx="7344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We </a:t>
            </a:r>
            <a:r>
              <a:rPr lang="en-US" sz="3600" dirty="0" smtClean="0">
                <a:solidFill>
                  <a:schemeClr val="bg1"/>
                </a:solidFill>
              </a:rPr>
              <a:t>build </a:t>
            </a:r>
            <a:r>
              <a:rPr lang="en-US" sz="3600" dirty="0">
                <a:solidFill>
                  <a:schemeClr val="bg1"/>
                </a:solidFill>
              </a:rPr>
              <a:t>a tool that can enable non-experts to carry out fisheries data collection from measurement to statistic without human intervention and internet access</a:t>
            </a:r>
            <a:r>
              <a:rPr lang="en-US" sz="3600" dirty="0" smtClean="0">
                <a:solidFill>
                  <a:schemeClr val="bg1"/>
                </a:solidFill>
              </a:rPr>
              <a:t>.</a:t>
            </a:r>
            <a:endParaRPr lang="es-E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68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>
                <a:solidFill>
                  <a:schemeClr val="bg1"/>
                </a:solidFill>
              </a:rPr>
              <a:t>Features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899592" y="1628800"/>
            <a:ext cx="73448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Image capture from either </a:t>
            </a:r>
            <a:r>
              <a:rPr lang="en-US" sz="2400" dirty="0" smtClean="0">
                <a:solidFill>
                  <a:schemeClr val="bg1"/>
                </a:solidFill>
              </a:rPr>
              <a:t>data set or </a:t>
            </a:r>
            <a:r>
              <a:rPr lang="en-US" sz="2400" dirty="0">
                <a:solidFill>
                  <a:schemeClr val="bg1"/>
                </a:solidFill>
              </a:rPr>
              <a:t>camera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Identification </a:t>
            </a:r>
            <a:r>
              <a:rPr lang="en-US" sz="2400" dirty="0">
                <a:solidFill>
                  <a:schemeClr val="bg1"/>
                </a:solidFill>
              </a:rPr>
              <a:t>of fish species (</a:t>
            </a:r>
            <a:r>
              <a:rPr lang="en-US" sz="2400" dirty="0" smtClean="0">
                <a:solidFill>
                  <a:schemeClr val="bg1"/>
                </a:solidFill>
              </a:rPr>
              <a:t>automate)</a:t>
            </a:r>
            <a:endParaRPr lang="en-US" sz="2400" dirty="0">
              <a:solidFill>
                <a:schemeClr val="bg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Potentially also Record sex </a:t>
            </a:r>
            <a:r>
              <a:rPr lang="en-US" sz="2400" dirty="0" smtClean="0">
                <a:solidFill>
                  <a:schemeClr val="bg1"/>
                </a:solidFill>
              </a:rPr>
              <a:t>crabs/lobsters </a:t>
            </a:r>
            <a:r>
              <a:rPr lang="en-US" sz="2400" dirty="0">
                <a:solidFill>
                  <a:schemeClr val="bg1"/>
                </a:solidFill>
              </a:rPr>
              <a:t>(crustaceans) (automated/user input)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Automated </a:t>
            </a:r>
            <a:r>
              <a:rPr lang="en-US" sz="2400" dirty="0">
                <a:solidFill>
                  <a:schemeClr val="bg1"/>
                </a:solidFill>
              </a:rPr>
              <a:t>measurement of biometric data (Length, breadth)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Potentially </a:t>
            </a:r>
            <a:r>
              <a:rPr lang="en-US" sz="2400" dirty="0" smtClean="0">
                <a:solidFill>
                  <a:schemeClr val="bg1"/>
                </a:solidFill>
              </a:rPr>
              <a:t>with position, time, date (</a:t>
            </a:r>
            <a:r>
              <a:rPr lang="en-US" sz="2400" dirty="0" err="1" smtClean="0">
                <a:solidFill>
                  <a:schemeClr val="bg1"/>
                </a:solidFill>
              </a:rPr>
              <a:t>Geostamping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Server /client or not internet </a:t>
            </a:r>
            <a:r>
              <a:rPr lang="en-US" sz="2400" dirty="0" err="1" smtClean="0">
                <a:solidFill>
                  <a:schemeClr val="bg1"/>
                </a:solidFill>
              </a:rPr>
              <a:t>acces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Fishermen and tourist becomes researchers</a:t>
            </a:r>
          </a:p>
        </p:txBody>
      </p:sp>
    </p:spTree>
    <p:extLst>
      <p:ext uri="{BB962C8B-B14F-4D97-AF65-F5344CB8AC3E}">
        <p14:creationId xmlns:p14="http://schemas.microsoft.com/office/powerpoint/2010/main" val="307582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512" y="476672"/>
            <a:ext cx="8435280" cy="322637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The motivation: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“… </a:t>
            </a:r>
            <a:r>
              <a:rPr lang="en-US" dirty="0" smtClean="0"/>
              <a:t>a </a:t>
            </a:r>
            <a:r>
              <a:rPr lang="en-US" dirty="0"/>
              <a:t>function that helps non-experts to identify species correctly would be extremely </a:t>
            </a:r>
            <a:r>
              <a:rPr lang="en-US" dirty="0" smtClean="0"/>
              <a:t>valuable</a:t>
            </a:r>
            <a:r>
              <a:rPr lang="en-US" dirty="0" smtClean="0"/>
              <a:t>”</a:t>
            </a:r>
            <a:br>
              <a:rPr lang="en-US" dirty="0" smtClean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> </a:t>
            </a:r>
            <a:r>
              <a:rPr lang="es-ES" sz="2200" dirty="0" err="1">
                <a:solidFill>
                  <a:schemeClr val="tx2"/>
                </a:solidFill>
              </a:rPr>
              <a:t>Fishackathon</a:t>
            </a:r>
            <a:r>
              <a:rPr lang="es-ES" sz="2200" dirty="0">
                <a:solidFill>
                  <a:schemeClr val="tx2"/>
                </a:solidFill>
              </a:rPr>
              <a:t> 2016 </a:t>
            </a:r>
            <a:r>
              <a:rPr lang="es-ES" sz="2200" dirty="0" err="1">
                <a:solidFill>
                  <a:schemeClr val="tx2"/>
                </a:solidFill>
              </a:rPr>
              <a:t>Problem</a:t>
            </a:r>
            <a:r>
              <a:rPr lang="es-ES" sz="2200" dirty="0">
                <a:solidFill>
                  <a:schemeClr val="tx2"/>
                </a:solidFill>
              </a:rPr>
              <a:t> </a:t>
            </a:r>
            <a:r>
              <a:rPr lang="es-ES" sz="2200" dirty="0" err="1" smtClean="0">
                <a:solidFill>
                  <a:schemeClr val="tx2"/>
                </a:solidFill>
              </a:rPr>
              <a:t>Statements</a:t>
            </a:r>
            <a:r>
              <a:rPr lang="es-ES" sz="2200" dirty="0" smtClean="0">
                <a:solidFill>
                  <a:schemeClr val="tx2"/>
                </a:solidFill>
              </a:rPr>
              <a:t>  </a:t>
            </a:r>
            <a:r>
              <a:rPr lang="es-ES" sz="2200" dirty="0" err="1" smtClean="0">
                <a:solidFill>
                  <a:schemeClr val="tx2"/>
                </a:solidFill>
              </a:rPr>
              <a:t>pag</a:t>
            </a:r>
            <a:r>
              <a:rPr lang="es-ES" sz="2200" dirty="0" smtClean="0">
                <a:solidFill>
                  <a:schemeClr val="tx2"/>
                </a:solidFill>
              </a:rPr>
              <a:t> 3 </a:t>
            </a:r>
            <a:r>
              <a:rPr lang="en-US" sz="2200" dirty="0" smtClean="0">
                <a:solidFill>
                  <a:schemeClr val="tx2"/>
                </a:solidFill>
              </a:rPr>
              <a:t> </a:t>
            </a:r>
            <a:endParaRPr lang="es-CO" sz="2200" dirty="0">
              <a:solidFill>
                <a:schemeClr val="tx2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9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5242"/>
            <a:ext cx="9144000" cy="22727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6" y="9144"/>
            <a:ext cx="9179366" cy="457609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-2367" y="973754"/>
            <a:ext cx="44753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 smtClean="0">
                <a:solidFill>
                  <a:schemeClr val="bg1"/>
                </a:solidFill>
              </a:rPr>
              <a:t>REDES NEURONALES</a:t>
            </a:r>
          </a:p>
          <a:p>
            <a:r>
              <a:rPr lang="es-CO" sz="4000" dirty="0" smtClean="0">
                <a:solidFill>
                  <a:schemeClr val="bg1"/>
                </a:solidFill>
              </a:rPr>
              <a:t> ARTIFICIALES</a:t>
            </a:r>
            <a:endParaRPr lang="es-E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45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8" y="49486"/>
            <a:ext cx="4644322" cy="27363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2610279"/>
            <a:ext cx="5112568" cy="250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8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0"/>
            <a:ext cx="7488832" cy="526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solidFill>
                  <a:schemeClr val="bg1"/>
                </a:solidFill>
              </a:rPr>
              <a:t>Data set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83" y="1628800"/>
            <a:ext cx="7920633" cy="308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00"/>
            <a:ext cx="9144000" cy="1628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solidFill>
                  <a:schemeClr val="bg1"/>
                </a:solidFill>
              </a:rPr>
              <a:t>Neural Network </a:t>
            </a:r>
            <a:r>
              <a:rPr lang="es-CO" dirty="0" err="1" smtClean="0">
                <a:solidFill>
                  <a:schemeClr val="bg1"/>
                </a:solidFill>
              </a:rPr>
              <a:t>Trainning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1196752"/>
            <a:ext cx="42291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6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331</Words>
  <Application>Microsoft Office PowerPoint</Application>
  <PresentationFormat>Presentación en pantalla (4:3)</PresentationFormat>
  <Paragraphs>53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6" baseType="lpstr">
      <vt:lpstr>Arial</vt:lpstr>
      <vt:lpstr>Calibri</vt:lpstr>
      <vt:lpstr>Tema de Office</vt:lpstr>
      <vt:lpstr>DATAFISH</vt:lpstr>
      <vt:lpstr>1. Billfish Foundation </vt:lpstr>
      <vt:lpstr>The target</vt:lpstr>
      <vt:lpstr>  The motivation:  “… a function that helps non-experts to identify species correctly would be extremely valuable”   Fishackathon 2016 Problem Statements  pag 3  </vt:lpstr>
      <vt:lpstr>Presentación de PowerPoint</vt:lpstr>
      <vt:lpstr>Presentación de PowerPoint</vt:lpstr>
      <vt:lpstr>Presentación de PowerPoint</vt:lpstr>
      <vt:lpstr>Data set</vt:lpstr>
      <vt:lpstr>Neural Network Trainning</vt:lpstr>
      <vt:lpstr>Operation: Only 3 step</vt:lpstr>
      <vt:lpstr>1. Neural Network Trainning</vt:lpstr>
      <vt:lpstr>2. Image capture: from data set </vt:lpstr>
      <vt:lpstr>2. Or Image capture: from camera (in real time)</vt:lpstr>
      <vt:lpstr>3. Identification of fish specie (only push Identify Botton)  </vt:lpstr>
      <vt:lpstr>That’s it</vt:lpstr>
      <vt:lpstr>Some results:     Catfish     99.06% </vt:lpstr>
      <vt:lpstr>Some results:     Carp     97.46% </vt:lpstr>
      <vt:lpstr>Some results:     Swordfish     98.78 % </vt:lpstr>
      <vt:lpstr>Some results:     Salmon     95.24 % </vt:lpstr>
      <vt:lpstr>¿What happens if a fish no this in data set?</vt:lpstr>
      <vt:lpstr>No problem:     Pargo     98.23 % </vt:lpstr>
      <vt:lpstr>¿What happens if some characteristic change?</vt:lpstr>
      <vt:lpstr>1. Pargo     98.41 % </vt:lpstr>
      <vt:lpstr>2. Pargo     96.58 % </vt:lpstr>
      <vt:lpstr>3. Pargo     83.49 % </vt:lpstr>
      <vt:lpstr>3.Unrecognizable      ?</vt:lpstr>
      <vt:lpstr>Automated measurement :Length of individual fish tool </vt:lpstr>
      <vt:lpstr>Solution:  Camera Calibration and Laser Reference Pattern</vt:lpstr>
      <vt:lpstr>Solution</vt:lpstr>
      <vt:lpstr>Testing the application in real time </vt:lpstr>
      <vt:lpstr>Result</vt:lpstr>
      <vt:lpstr>Conclusions</vt:lpstr>
      <vt:lpstr>Features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Reto # 1</dc:title>
  <dc:creator>Usuario</dc:creator>
  <cp:lastModifiedBy>HP</cp:lastModifiedBy>
  <cp:revision>34</cp:revision>
  <dcterms:created xsi:type="dcterms:W3CDTF">2016-04-24T07:34:44Z</dcterms:created>
  <dcterms:modified xsi:type="dcterms:W3CDTF">2016-04-25T17:52:43Z</dcterms:modified>
</cp:coreProperties>
</file>